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31" r:id="rId1"/>
    <p:sldMasterId id="2147484344" r:id="rId2"/>
  </p:sldMasterIdLst>
  <p:notesMasterIdLst>
    <p:notesMasterId r:id="rId16"/>
  </p:notesMasterIdLst>
  <p:handoutMasterIdLst>
    <p:handoutMasterId r:id="rId17"/>
  </p:handoutMasterIdLst>
  <p:sldIdLst>
    <p:sldId id="625" r:id="rId3"/>
    <p:sldId id="626" r:id="rId4"/>
    <p:sldId id="471" r:id="rId5"/>
    <p:sldId id="440" r:id="rId6"/>
    <p:sldId id="629" r:id="rId7"/>
    <p:sldId id="627" r:id="rId8"/>
    <p:sldId id="434" r:id="rId9"/>
    <p:sldId id="436" r:id="rId10"/>
    <p:sldId id="578" r:id="rId11"/>
    <p:sldId id="628" r:id="rId12"/>
    <p:sldId id="489" r:id="rId13"/>
    <p:sldId id="490" r:id="rId14"/>
    <p:sldId id="567" r:id="rId15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E2"/>
    <a:srgbClr val="F67530"/>
    <a:srgbClr val="ED6430"/>
    <a:srgbClr val="EBE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5" autoAdjust="0"/>
  </p:normalViewPr>
  <p:slideViewPr>
    <p:cSldViewPr>
      <p:cViewPr varScale="1">
        <p:scale>
          <a:sx n="85" d="100"/>
          <a:sy n="85" d="100"/>
        </p:scale>
        <p:origin x="12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15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94C81A6-5621-435E-A2C3-B9A8B5212812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438C3AD-2FDC-4378-B6F3-3AF1235D8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8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CEE9FA-5614-47DC-B920-D15EC2873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7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EC4D2-90FD-F9B6-295F-4FB750A6B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9E605458-252D-CF33-1175-2E8D4947F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012FE-1634-43C8-8F10-6314D1DC6D44}" type="slidenum">
              <a:rPr lang="en-US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10A3CD56-47E9-053A-04C7-044AF4D26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5333E6C-A411-C10C-98BA-20E5043D8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  <a:ea typeface="ＭＳ Ｐゴシック" charset="-128"/>
              </a:rPr>
              <a:t>The answers to these questions will allow you to place the patient in one of the 5 categories shown here.  Each category is given a color code so that they can be recognized quickly.</a:t>
            </a:r>
          </a:p>
        </p:txBody>
      </p:sp>
    </p:spTree>
    <p:extLst>
      <p:ext uri="{BB962C8B-B14F-4D97-AF65-F5344CB8AC3E}">
        <p14:creationId xmlns:p14="http://schemas.microsoft.com/office/powerpoint/2010/main" val="237845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012FE-1634-43C8-8F10-6314D1DC6D44}" type="slidenum">
              <a:rPr lang="en-US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  <a:ea typeface="ＭＳ Ｐゴシック" charset="-128"/>
              </a:rPr>
              <a:t>The answers to these questions will allow you to place the patient in one of the 5 categories shown here.  Each category is given a color code so that they can be recognized quickly.</a:t>
            </a:r>
          </a:p>
        </p:txBody>
      </p:sp>
    </p:spTree>
    <p:extLst>
      <p:ext uri="{BB962C8B-B14F-4D97-AF65-F5344CB8AC3E}">
        <p14:creationId xmlns:p14="http://schemas.microsoft.com/office/powerpoint/2010/main" val="226804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EE9FA-5614-47DC-B920-D15EC28730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ABE039-077E-4445-A543-6D4CDF7B2F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 descr="MMRS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94600" y="5384800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7940-B296-43DD-90EE-8450F777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61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932E95-CA6B-4764-8FAF-570A3AE82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84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24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07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26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74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5425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67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73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C233-C977-4916-A375-BB9E4286F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75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9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81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40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905006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ADCC1C1-CC5A-483E-970A-CD94747BF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A300-DE44-415C-AE4E-3330FA9C4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E4E-5832-410A-9AD9-62B3FC403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C07C-FED2-48FE-A8DA-1713771F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26A-3923-4047-9191-4B3133A0A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735B-CBA3-4EED-9196-B2F56C213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1" y="1004674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Rectangle 8"/>
          <p:cNvSpPr/>
          <p:nvPr/>
        </p:nvSpPr>
        <p:spPr>
          <a:xfrm rot="21420000">
            <a:off x="596708" y="998822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D23-6163-4D0B-B407-F54FC21C8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8D8228-DBEE-4FFE-84F9-0691981B71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 descr="MMRS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94600" y="5384800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3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800" b="1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800" b="1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A7C1FA5B-87A9-47E1-A315-6BEA12F1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0064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/>
          </a:p>
        </p:txBody>
      </p:sp>
      <p:pic>
        <p:nvPicPr>
          <p:cNvPr id="1027" name="Picture 7" descr="PH_MVH_footer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5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B9"/>
        </a:buClr>
        <a:buFont typeface="Times" panose="02020603050405020304" pitchFamily="18" charset="0"/>
        <a:buChar char="•"/>
        <a:defRPr sz="3200">
          <a:solidFill>
            <a:srgbClr val="0064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E817-3F57-342D-784D-0F2A1077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0" y="1447800"/>
            <a:ext cx="5486400" cy="2868168"/>
          </a:xfrm>
        </p:spPr>
        <p:txBody>
          <a:bodyPr>
            <a:noAutofit/>
          </a:bodyPr>
          <a:lstStyle/>
          <a:p>
            <a:r>
              <a:rPr lang="en-US" sz="5400" dirty="0"/>
              <a:t>Triage &amp; Tools </a:t>
            </a:r>
            <a:br>
              <a:rPr lang="en-US" sz="5400" dirty="0"/>
            </a:br>
            <a:r>
              <a:rPr lang="en-US" sz="5400" dirty="0"/>
              <a:t>for QTD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C3C4-6CEB-540B-F739-AB9B96024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200" y="685800"/>
            <a:ext cx="5114778" cy="171793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DEPARTMENT</a:t>
            </a:r>
          </a:p>
        </p:txBody>
      </p:sp>
    </p:spTree>
    <p:extLst>
      <p:ext uri="{BB962C8B-B14F-4D97-AF65-F5344CB8AC3E}">
        <p14:creationId xmlns:p14="http://schemas.microsoft.com/office/powerpoint/2010/main" val="304884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70DAB0-B7FE-6199-8C4F-1A47A3C6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077200" cy="509496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TAGGING </a:t>
            </a:r>
            <a:r>
              <a:rPr lang="en-US" sz="3200" dirty="0" err="1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PatientS</a:t>
            </a:r>
            <a:endParaRPr lang="en-US" sz="3200" dirty="0">
              <a:effectLst>
                <a:outerShdw blurRad="38100" dist="38100" dir="2700000" algn="ctr" rotWithShape="0">
                  <a:srgbClr val="0064E2"/>
                </a:outerShdw>
              </a:effectLst>
              <a:latin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9D3E5D-53DB-AE4B-748A-175E18857BA0}"/>
              </a:ext>
            </a:extLst>
          </p:cNvPr>
          <p:cNvSpPr txBox="1">
            <a:spLocks/>
          </p:cNvSpPr>
          <p:nvPr/>
        </p:nvSpPr>
        <p:spPr>
          <a:xfrm>
            <a:off x="2514600" y="1031058"/>
            <a:ext cx="5562600" cy="5791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B050"/>
                </a:solidFill>
              </a:rPr>
              <a:t>Expect EMS to provide GREEN (Drill) Tags for QTDs </a:t>
            </a:r>
          </a:p>
          <a:p>
            <a:pPr lvl="1" fontAlgn="auto"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</a:rPr>
              <a:t>Review the tag:</a:t>
            </a:r>
          </a:p>
          <a:p>
            <a:pPr lvl="2" fontAlgn="auto">
              <a:spcAft>
                <a:spcPts val="0"/>
              </a:spcAft>
            </a:pPr>
            <a:r>
              <a:rPr lang="en-US" sz="3200" dirty="0">
                <a:solidFill>
                  <a:srgbClr val="0064E2"/>
                </a:solidFill>
              </a:rPr>
              <a:t>Patient info</a:t>
            </a:r>
          </a:p>
          <a:p>
            <a:pPr lvl="2" fontAlgn="auto">
              <a:spcAft>
                <a:spcPts val="0"/>
              </a:spcAft>
            </a:pPr>
            <a:r>
              <a:rPr lang="en-US" sz="3200" dirty="0">
                <a:solidFill>
                  <a:srgbClr val="0064E2"/>
                </a:solidFill>
              </a:rPr>
              <a:t>Assessments</a:t>
            </a:r>
          </a:p>
          <a:p>
            <a:pPr lvl="2" fontAlgn="auto">
              <a:spcAft>
                <a:spcPts val="0"/>
              </a:spcAft>
            </a:pPr>
            <a:r>
              <a:rPr lang="en-US" sz="3200" dirty="0">
                <a:solidFill>
                  <a:srgbClr val="0064E2"/>
                </a:solidFill>
              </a:rPr>
              <a:t>Treatments</a:t>
            </a:r>
          </a:p>
          <a:p>
            <a:pPr lvl="2" fontAlgn="auto">
              <a:spcAft>
                <a:spcPts val="0"/>
              </a:spcAft>
            </a:pPr>
            <a:r>
              <a:rPr lang="en-US" dirty="0">
                <a:solidFill>
                  <a:srgbClr val="0064E2"/>
                </a:solidFill>
              </a:rPr>
              <a:t>EMS should keep the </a:t>
            </a:r>
            <a:r>
              <a:rPr lang="en-US" sz="2800" dirty="0">
                <a:solidFill>
                  <a:srgbClr val="0064E2"/>
                </a:solidFill>
              </a:rPr>
              <a:t>bottom section of tags for their records</a:t>
            </a:r>
          </a:p>
          <a:p>
            <a:pPr lvl="2" fontAlgn="auto">
              <a:spcAft>
                <a:spcPts val="0"/>
              </a:spcAft>
            </a:pPr>
            <a:endParaRPr lang="en-US" sz="3200" dirty="0">
              <a:solidFill>
                <a:srgbClr val="0064E2"/>
              </a:solidFill>
            </a:endParaRPr>
          </a:p>
          <a:p>
            <a:pPr lvl="2" fontAlgn="auto">
              <a:spcAft>
                <a:spcPts val="0"/>
              </a:spcAft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0C0CA-CA1C-9371-860B-72628FAAA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5172" t="9687" r="45268" b="8313"/>
          <a:stretch/>
        </p:blipFill>
        <p:spPr bwMode="auto">
          <a:xfrm>
            <a:off x="374931" y="838200"/>
            <a:ext cx="22268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8EB3D5-C6AA-3CFE-3A0F-A7812E3F5B50}"/>
              </a:ext>
            </a:extLst>
          </p:cNvPr>
          <p:cNvSpPr/>
          <p:nvPr/>
        </p:nvSpPr>
        <p:spPr>
          <a:xfrm>
            <a:off x="391968" y="5064942"/>
            <a:ext cx="2209800" cy="1524000"/>
          </a:xfrm>
          <a:prstGeom prst="rect">
            <a:avLst/>
          </a:prstGeom>
          <a:noFill/>
          <a:ln w="158750">
            <a:solidFill>
              <a:srgbClr val="00B0F0"/>
            </a:solidFill>
          </a:ln>
          <a:effectLst>
            <a:outerShdw blurRad="1524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70DAB0-B7FE-6199-8C4F-1A47A3C6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077200" cy="509496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TAGGING </a:t>
            </a:r>
            <a:r>
              <a:rPr lang="en-US" sz="3200" dirty="0" err="1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PatientS</a:t>
            </a:r>
            <a:endParaRPr lang="en-US" sz="3200" dirty="0">
              <a:effectLst>
                <a:outerShdw blurRad="38100" dist="38100" dir="2700000" algn="ctr" rotWithShape="0">
                  <a:srgbClr val="0064E2"/>
                </a:outerShdw>
              </a:effectLst>
              <a:latin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9D3E5D-53DB-AE4B-748A-175E18857BA0}"/>
              </a:ext>
            </a:extLst>
          </p:cNvPr>
          <p:cNvSpPr txBox="1">
            <a:spLocks/>
          </p:cNvSpPr>
          <p:nvPr/>
        </p:nvSpPr>
        <p:spPr>
          <a:xfrm>
            <a:off x="2514600" y="838200"/>
            <a:ext cx="5562600" cy="598405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sz="3600" i="1" dirty="0">
                <a:solidFill>
                  <a:srgbClr val="00B050"/>
                </a:solidFill>
              </a:rPr>
              <a:t>ED personnel including all nurses </a:t>
            </a:r>
            <a:r>
              <a:rPr lang="en-US" sz="3600" dirty="0">
                <a:solidFill>
                  <a:srgbClr val="00B050"/>
                </a:solidFill>
              </a:rPr>
              <a:t>should ribbon every patient and complete at least ONE tag per shift (on walk-ins or other patients)</a:t>
            </a:r>
          </a:p>
          <a:p>
            <a:pPr lvl="1" fontAlgn="auto"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</a:rPr>
              <a:t>Fill it out to document:</a:t>
            </a:r>
          </a:p>
          <a:p>
            <a:pPr lvl="2" fontAlgn="auto">
              <a:spcAft>
                <a:spcPts val="0"/>
              </a:spcAft>
            </a:pPr>
            <a:r>
              <a:rPr lang="en-US" sz="3200" dirty="0">
                <a:solidFill>
                  <a:srgbClr val="0064E2"/>
                </a:solidFill>
              </a:rPr>
              <a:t>Patient info</a:t>
            </a:r>
          </a:p>
          <a:p>
            <a:pPr lvl="2" fontAlgn="auto">
              <a:spcAft>
                <a:spcPts val="0"/>
              </a:spcAft>
            </a:pPr>
            <a:r>
              <a:rPr lang="en-US" sz="3200" dirty="0">
                <a:solidFill>
                  <a:srgbClr val="0064E2"/>
                </a:solidFill>
              </a:rPr>
              <a:t>Assessments</a:t>
            </a:r>
          </a:p>
          <a:p>
            <a:pPr lvl="2" fontAlgn="auto">
              <a:spcAft>
                <a:spcPts val="0"/>
              </a:spcAft>
            </a:pPr>
            <a:r>
              <a:rPr lang="en-US" sz="3200" dirty="0">
                <a:solidFill>
                  <a:srgbClr val="0064E2"/>
                </a:solidFill>
              </a:rPr>
              <a:t>Treatments</a:t>
            </a:r>
          </a:p>
          <a:p>
            <a:r>
              <a:rPr lang="en-US" sz="3500" i="1" dirty="0">
                <a:solidFill>
                  <a:srgbClr val="FF0000"/>
                </a:solidFill>
              </a:rPr>
              <a:t>Collect all Tags for EMS Coordinators to review</a:t>
            </a:r>
          </a:p>
          <a:p>
            <a:pPr lvl="2" fontAlgn="auto">
              <a:spcAft>
                <a:spcPts val="0"/>
              </a:spcAft>
            </a:pPr>
            <a:endParaRPr lang="en-US" sz="3200" dirty="0">
              <a:solidFill>
                <a:srgbClr val="0064E2"/>
              </a:solidFill>
            </a:endParaRPr>
          </a:p>
          <a:p>
            <a:pPr lvl="2" fontAlgn="auto">
              <a:spcAft>
                <a:spcPts val="0"/>
              </a:spcAft>
            </a:pPr>
            <a:endParaRPr lang="en-US" sz="3200" dirty="0">
              <a:solidFill>
                <a:srgbClr val="0064E2"/>
              </a:solidFill>
            </a:endParaRPr>
          </a:p>
          <a:p>
            <a:pPr lvl="2" fontAlgn="auto">
              <a:spcAft>
                <a:spcPts val="0"/>
              </a:spcAft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0C0CA-CA1C-9371-860B-72628FAAA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5172" t="9687" r="45268" b="8313"/>
          <a:stretch/>
        </p:blipFill>
        <p:spPr bwMode="auto">
          <a:xfrm>
            <a:off x="374931" y="838200"/>
            <a:ext cx="22268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8EB3D5-C6AA-3CFE-3A0F-A7812E3F5B50}"/>
              </a:ext>
            </a:extLst>
          </p:cNvPr>
          <p:cNvSpPr/>
          <p:nvPr/>
        </p:nvSpPr>
        <p:spPr>
          <a:xfrm>
            <a:off x="391968" y="5064942"/>
            <a:ext cx="2209800" cy="1524000"/>
          </a:xfrm>
          <a:prstGeom prst="rect">
            <a:avLst/>
          </a:prstGeom>
          <a:noFill/>
          <a:ln w="158750">
            <a:solidFill>
              <a:srgbClr val="00B0F0"/>
            </a:solidFill>
          </a:ln>
          <a:effectLst>
            <a:outerShdw blurRad="1524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554736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QTD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471" y="762000"/>
            <a:ext cx="3581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Do NOT use White or Blue Tags for QTDs</a:t>
            </a:r>
            <a:endParaRPr lang="en-US" dirty="0"/>
          </a:p>
        </p:txBody>
      </p:sp>
      <p:pic>
        <p:nvPicPr>
          <p:cNvPr id="5" name="Picture 4" descr="FIRE_triage-cards-final_TRAINING2.jpg">
            <a:extLst>
              <a:ext uri="{FF2B5EF4-FFF2-40B4-BE49-F238E27FC236}">
                <a16:creationId xmlns:a16="http://schemas.microsoft.com/office/drawing/2014/main" id="{F1DA78DF-5E24-4EB2-A112-E4C429CD67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799"/>
            <a:ext cx="2272671" cy="57912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Content Placeholder 3" descr="FIRE_triage-cards-final_Live2.jpg">
            <a:extLst>
              <a:ext uri="{FF2B5EF4-FFF2-40B4-BE49-F238E27FC236}">
                <a16:creationId xmlns:a16="http://schemas.microsoft.com/office/drawing/2014/main" id="{6107C7C4-70B6-41BE-A2EE-627C13CB2B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066799"/>
            <a:ext cx="2272672" cy="57912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AB3460-205B-8C36-7443-C850DE38ED46}"/>
              </a:ext>
            </a:extLst>
          </p:cNvPr>
          <p:cNvCxnSpPr/>
          <p:nvPr/>
        </p:nvCxnSpPr>
        <p:spPr>
          <a:xfrm>
            <a:off x="0" y="1066799"/>
            <a:ext cx="4101471" cy="57912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001000" cy="51816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 a Ribbon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Tag on EVERY EMS patient during QTDs </a:t>
            </a:r>
          </a:p>
          <a:p>
            <a:pPr lvl="1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during a real-world MCI!)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personnel are to place a ribbon on all patients not brought by EMS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personnel are to complete at least one tag per shift on a patient not brought by EMS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 a radio call on the MCI Talk Group on EVERY EMS patient during QTDs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 all Tags for EMS Coordinators to review</a:t>
            </a:r>
          </a:p>
          <a:p>
            <a:pPr lvl="1"/>
            <a:r>
              <a:rPr lang="en-US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the next MCI QTD Crash Course!</a:t>
            </a:r>
            <a:endParaRPr lang="en-US" b="1" dirty="0">
              <a:solidFill>
                <a:srgbClr val="0064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43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Quarterly Triage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1752600"/>
            <a:ext cx="7873340" cy="4800600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Agreed on by GDAHA, GMVEMSC, RPAB, et al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hours each quarter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of week different each quarter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Communicated to all hospitals and EMS agencies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Ribbons, 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Tags, MCI Radio Talk Groups, and more</a:t>
            </a:r>
          </a:p>
        </p:txBody>
      </p:sp>
    </p:spTree>
    <p:extLst>
      <p:ext uri="{BB962C8B-B14F-4D97-AF65-F5344CB8AC3E}">
        <p14:creationId xmlns:p14="http://schemas.microsoft.com/office/powerpoint/2010/main" val="296233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Quarterly Triage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1752600"/>
            <a:ext cx="7797140" cy="480060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QTDs are opportunities</a:t>
            </a:r>
          </a:p>
          <a:p>
            <a:pPr lvl="1"/>
            <a:r>
              <a:rPr lang="en-US" sz="32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There’s no way to know when – or where - the next MCI will happen</a:t>
            </a:r>
          </a:p>
          <a:p>
            <a:pPr lvl="1"/>
            <a:r>
              <a:rPr lang="en-US" sz="3200" b="1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NOT the time</a:t>
            </a:r>
            <a:r>
              <a:rPr lang="en-US" sz="32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figure out how to use SALT, Ribbons, Tags, and Radios</a:t>
            </a:r>
            <a:endParaRPr lang="en-US" sz="3200" b="1" dirty="0">
              <a:solidFill>
                <a:srgbClr val="0064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 FOR US ALL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EDs and EMS 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WORK TOGETHER!</a:t>
            </a:r>
          </a:p>
        </p:txBody>
      </p:sp>
    </p:spTree>
    <p:extLst>
      <p:ext uri="{BB962C8B-B14F-4D97-AF65-F5344CB8AC3E}">
        <p14:creationId xmlns:p14="http://schemas.microsoft.com/office/powerpoint/2010/main" val="194690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562600"/>
          </a:xfrm>
        </p:spPr>
        <p:txBody>
          <a:bodyPr>
            <a:normAutofit/>
          </a:bodyPr>
          <a:lstStyle/>
          <a:p>
            <a:r>
              <a:rPr lang="en-US" sz="3600" dirty="0"/>
              <a:t>Expect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Ribbon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Tag on EVERY EMS patient brought in during QTDs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 a radio call on the MCI Talk Group on EVERY EMS patient during QTDs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/>
          </a:p>
          <a:p>
            <a:r>
              <a:rPr lang="en-US" sz="3600" dirty="0"/>
              <a:t>For EVERY ED patient </a:t>
            </a:r>
            <a:r>
              <a:rPr lang="en-US" sz="3600" i="1" dirty="0"/>
              <a:t>not</a:t>
            </a:r>
            <a:r>
              <a:rPr lang="en-US" sz="3600" dirty="0"/>
              <a:t> already tagged:</a:t>
            </a:r>
          </a:p>
          <a:p>
            <a:pPr lvl="1"/>
            <a:r>
              <a:rPr lang="en-US" sz="32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a realistic SALT Category</a:t>
            </a:r>
          </a:p>
          <a:p>
            <a:pPr lvl="1"/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7696200" cy="59436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for QTD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A514FD1-BD5F-CE04-F109-4E6F81322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458563"/>
              </p:ext>
            </p:extLst>
          </p:nvPr>
        </p:nvGraphicFramePr>
        <p:xfrm>
          <a:off x="6360251" y="3276600"/>
          <a:ext cx="2795294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0349" imgH="3427466" progId="PowerPoint.Slide.12">
                  <p:embed/>
                </p:oleObj>
              </mc:Choice>
              <mc:Fallback>
                <p:oleObj name="Slide" r:id="rId2" imgW="4570349" imgH="3427466" progId="PowerPoint.Slide.12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E60AC358-1378-598A-D43D-46E85C920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251" y="3276600"/>
                        <a:ext cx="2795294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407F6-5CB3-E8AB-C8E5-29586D432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961FABFB-5D51-06DD-78E6-E359794F77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620000" cy="10668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Triage Categories/Ribbons:  </a:t>
            </a:r>
            <a:b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</a:br>
            <a: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ID-MED</a:t>
            </a:r>
          </a:p>
        </p:txBody>
      </p:sp>
      <p:sp>
        <p:nvSpPr>
          <p:cNvPr id="733187" name="Rectangle 3">
            <a:extLst>
              <a:ext uri="{FF2B5EF4-FFF2-40B4-BE49-F238E27FC236}">
                <a16:creationId xmlns:a16="http://schemas.microsoft.com/office/drawing/2014/main" id="{4334BF52-B5A7-CF96-BBC6-2495104EB2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7620000" cy="5105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Immediate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41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Can’t follow commands, in respiratory distress, uncontrolled arterial bleeding, wrist pulse not palpable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4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Delayed – Serious illness or injury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4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Minimal – Minor illness or injury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45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Expectant – not applicable for QTD</a:t>
            </a:r>
          </a:p>
          <a:p>
            <a:pPr>
              <a:lnSpc>
                <a:spcPct val="90000"/>
              </a:lnSpc>
              <a:buFont typeface="Wingdings" pitchFamily="2" charset="2"/>
              <a:buChar char="n"/>
            </a:pPr>
            <a:r>
              <a:rPr lang="en-US" sz="45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Dead</a:t>
            </a:r>
            <a:r>
              <a:rPr lang="en-US" sz="4500" dirty="0">
                <a:ea typeface="ＭＳ Ｐゴシック" charset="-128"/>
              </a:rPr>
              <a:t> – hopefully not applicable for QTD</a:t>
            </a:r>
            <a:endParaRPr lang="en-US" sz="45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n"/>
            </a:pPr>
            <a:r>
              <a:rPr lang="en-US" sz="3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(Ribbon/Tag zebra-striped)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2295B7-6457-D93E-544E-38FD131A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142" y="5334007"/>
            <a:ext cx="1523993" cy="1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9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620000" cy="865188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Triage ribbons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EF12C-AB97-C592-411B-70CA21E25EED}"/>
              </a:ext>
            </a:extLst>
          </p:cNvPr>
          <p:cNvSpPr txBox="1"/>
          <p:nvPr/>
        </p:nvSpPr>
        <p:spPr>
          <a:xfrm>
            <a:off x="838200" y="1828800"/>
            <a:ext cx="6629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3200" b="1" dirty="0">
                <a:solidFill>
                  <a:srgbClr val="F675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ORANGE Ribbons for contaminated victims</a:t>
            </a:r>
          </a:p>
          <a:p>
            <a:pPr marL="731520" lvl="1" indent="-274320"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Black Dots to distinguish from red ribbons in poor light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EA0B365-A961-EA4A-7350-087183EE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6105" y="3810000"/>
            <a:ext cx="250789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86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25839-C1B2-4C25-A42C-0B85502AA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49072" y="1859280"/>
            <a:ext cx="5120641" cy="3840480"/>
          </a:xfr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11EA7A4-9B23-6ABB-C2D3-8EC628E44ECA}"/>
              </a:ext>
            </a:extLst>
          </p:cNvPr>
          <p:cNvSpPr txBox="1">
            <a:spLocks noChangeArrowheads="1"/>
          </p:cNvSpPr>
          <p:nvPr/>
        </p:nvSpPr>
        <p:spPr>
          <a:xfrm>
            <a:off x="5159148" y="1143000"/>
            <a:ext cx="3028950" cy="532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F9B639"/>
              </a:buClr>
              <a:buNone/>
            </a:pPr>
            <a:r>
              <a:rPr lang="en-US" sz="2100" dirty="0">
                <a:solidFill>
                  <a:srgbClr val="E7ECED">
                    <a:lumMod val="25000"/>
                  </a:srgbClr>
                </a:solidFill>
                <a:latin typeface="Trebuchet MS"/>
              </a:rPr>
              <a:t>7-8 seconds:</a:t>
            </a:r>
          </a:p>
          <a:p>
            <a:pPr>
              <a:buClr>
                <a:srgbClr val="F9B639"/>
              </a:buClr>
            </a:pPr>
            <a:endParaRPr lang="en-US" sz="2100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18EBEB-32DC-3B57-0518-A3E29F9B6FB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"/>
            <a:ext cx="7620000" cy="86518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40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SALT C-R-A-P Assessments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953420E-D694-7960-6445-B8A587CEA3FB}"/>
              </a:ext>
            </a:extLst>
          </p:cNvPr>
          <p:cNvSpPr txBox="1">
            <a:spLocks noChangeArrowheads="1"/>
          </p:cNvSpPr>
          <p:nvPr/>
        </p:nvSpPr>
        <p:spPr>
          <a:xfrm>
            <a:off x="5159148" y="1600200"/>
            <a:ext cx="2841852" cy="49530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9B639"/>
              </a:buClr>
            </a:pPr>
            <a:r>
              <a:rPr lang="en-US" sz="2100" dirty="0">
                <a:solidFill>
                  <a:srgbClr val="FF0000"/>
                </a:solidFill>
                <a:latin typeface="Trebuchet MS"/>
              </a:rPr>
              <a:t>C – </a:t>
            </a:r>
            <a:r>
              <a:rPr lang="en-US" sz="2100" u="sng" dirty="0">
                <a:solidFill>
                  <a:srgbClr val="FF0000"/>
                </a:solidFill>
                <a:latin typeface="Trebuchet MS"/>
              </a:rPr>
              <a:t>C</a:t>
            </a:r>
            <a:r>
              <a:rPr lang="en-US" sz="2100" dirty="0">
                <a:solidFill>
                  <a:srgbClr val="FF0000"/>
                </a:solidFill>
                <a:latin typeface="Trebuchet MS"/>
              </a:rPr>
              <a:t>ommands /Purposeful movements?</a:t>
            </a:r>
          </a:p>
          <a:p>
            <a:pPr>
              <a:buClr>
                <a:srgbClr val="F9B639"/>
              </a:buClr>
            </a:pPr>
            <a:r>
              <a:rPr lang="en-US" sz="2100" dirty="0">
                <a:solidFill>
                  <a:srgbClr val="FF0000"/>
                </a:solidFill>
                <a:latin typeface="Trebuchet MS"/>
              </a:rPr>
              <a:t>R – </a:t>
            </a:r>
            <a:r>
              <a:rPr lang="en-US" sz="2100" u="sng" dirty="0">
                <a:solidFill>
                  <a:srgbClr val="FF0000"/>
                </a:solidFill>
                <a:latin typeface="Trebuchet MS"/>
              </a:rPr>
              <a:t>R</a:t>
            </a:r>
            <a:r>
              <a:rPr lang="en-US" sz="2100" dirty="0">
                <a:solidFill>
                  <a:srgbClr val="FF0000"/>
                </a:solidFill>
                <a:latin typeface="Trebuchet MS"/>
              </a:rPr>
              <a:t>espiratory Distress?</a:t>
            </a:r>
          </a:p>
          <a:p>
            <a:pPr>
              <a:buClr>
                <a:srgbClr val="F9B639"/>
              </a:buClr>
            </a:pPr>
            <a:r>
              <a:rPr lang="en-US" sz="2100" dirty="0">
                <a:solidFill>
                  <a:srgbClr val="FF0000"/>
                </a:solidFill>
                <a:latin typeface="Trebuchet MS"/>
              </a:rPr>
              <a:t>A – Uncontrolled (</a:t>
            </a:r>
            <a:r>
              <a:rPr lang="en-US" sz="2100" u="sng" dirty="0">
                <a:solidFill>
                  <a:srgbClr val="FF0000"/>
                </a:solidFill>
                <a:latin typeface="Trebuchet MS"/>
              </a:rPr>
              <a:t>A</a:t>
            </a:r>
            <a:r>
              <a:rPr lang="en-US" sz="2100" dirty="0">
                <a:solidFill>
                  <a:srgbClr val="FF0000"/>
                </a:solidFill>
                <a:latin typeface="Trebuchet MS"/>
              </a:rPr>
              <a:t>rterial) bleeding?</a:t>
            </a:r>
          </a:p>
          <a:p>
            <a:pPr>
              <a:buClr>
                <a:srgbClr val="F9B639"/>
              </a:buClr>
            </a:pPr>
            <a:r>
              <a:rPr lang="en-US" sz="2100" dirty="0">
                <a:solidFill>
                  <a:srgbClr val="FF0000"/>
                </a:solidFill>
                <a:latin typeface="Trebuchet MS"/>
              </a:rPr>
              <a:t>P – </a:t>
            </a:r>
            <a:r>
              <a:rPr lang="en-US" sz="2100" u="sng" dirty="0">
                <a:solidFill>
                  <a:srgbClr val="FF0000"/>
                </a:solidFill>
                <a:latin typeface="Trebuchet MS"/>
              </a:rPr>
              <a:t>P</a:t>
            </a:r>
            <a:r>
              <a:rPr lang="en-US" sz="2100" dirty="0">
                <a:solidFill>
                  <a:srgbClr val="FF0000"/>
                </a:solidFill>
                <a:latin typeface="Trebuchet MS"/>
              </a:rPr>
              <a:t>eripheral </a:t>
            </a:r>
            <a:r>
              <a:rPr lang="en-US" sz="2100" u="sng" dirty="0">
                <a:solidFill>
                  <a:srgbClr val="FF0000"/>
                </a:solidFill>
                <a:latin typeface="Trebuchet MS"/>
              </a:rPr>
              <a:t>P</a:t>
            </a:r>
            <a:r>
              <a:rPr lang="en-US" sz="2100" dirty="0">
                <a:solidFill>
                  <a:srgbClr val="FF0000"/>
                </a:solidFill>
                <a:latin typeface="Trebuchet MS"/>
              </a:rPr>
              <a:t>ulse </a:t>
            </a:r>
            <a:r>
              <a:rPr lang="en-US" sz="2100" u="sng" dirty="0">
                <a:solidFill>
                  <a:srgbClr val="FF0000"/>
                </a:solidFill>
                <a:latin typeface="Trebuchet MS"/>
              </a:rPr>
              <a:t>P</a:t>
            </a:r>
            <a:r>
              <a:rPr lang="en-US" sz="2100" dirty="0">
                <a:solidFill>
                  <a:srgbClr val="FF0000"/>
                </a:solidFill>
                <a:latin typeface="Trebuchet MS"/>
              </a:rPr>
              <a:t>resent?</a:t>
            </a:r>
          </a:p>
          <a:p>
            <a:pPr marL="0" indent="0">
              <a:buClr>
                <a:srgbClr val="F9B639"/>
              </a:buClr>
              <a:buNone/>
            </a:pPr>
            <a:endParaRPr lang="en-US" sz="2100" dirty="0">
              <a:solidFill>
                <a:srgbClr val="FF0000"/>
              </a:solidFill>
              <a:latin typeface="Trebuchet MS"/>
            </a:endParaRPr>
          </a:p>
          <a:p>
            <a:pPr marL="0" indent="0">
              <a:buClr>
                <a:srgbClr val="F9B639"/>
              </a:buClr>
              <a:buNone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</a:rPr>
              <a:t>Clinically “bad” to one or more assessment questions:  patient is Red or Gray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59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ctr" rotWithShape="0">
                    <a:srgbClr val="0064E2"/>
                  </a:outerShdw>
                </a:effectLst>
              </a:rPr>
              <a:t>Attach a Ribbon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696200" cy="4846320"/>
          </a:xfrm>
        </p:spPr>
        <p:txBody>
          <a:bodyPr/>
          <a:lstStyle/>
          <a:p>
            <a:pPr eaLnBrk="1" hangingPunct="1"/>
            <a:r>
              <a:rPr lang="en-US" sz="3400" dirty="0"/>
              <a:t>Use Triage Ribbon per the category you assigned</a:t>
            </a:r>
          </a:p>
          <a:p>
            <a:pPr lvl="1"/>
            <a:r>
              <a:rPr lang="en-US" sz="3000" dirty="0"/>
              <a:t>Right wrist for both Ribbon and Tag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6035D1-A5EE-F0F2-3D07-62D07A6B5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8333" r="28750" b="45000"/>
          <a:stretch/>
        </p:blipFill>
        <p:spPr>
          <a:xfrm>
            <a:off x="2209800" y="4495800"/>
            <a:ext cx="3200400" cy="167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F289E7-C369-348F-5D7D-022FF5FE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33800"/>
            <a:ext cx="2899150" cy="2202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Ribbons &amp; tags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2362200"/>
          </a:xfrm>
        </p:spPr>
        <p:txBody>
          <a:bodyPr>
            <a:normAutofit lnSpcReduction="10000"/>
          </a:bodyPr>
          <a:lstStyle/>
          <a:p>
            <a:r>
              <a:rPr lang="en-US" sz="3600" i="1" dirty="0"/>
              <a:t>Use Ribbons to attach the Tags</a:t>
            </a:r>
          </a:p>
          <a:p>
            <a:r>
              <a:rPr lang="en-US" sz="3600" dirty="0"/>
              <a:t>If Triage Category changes:</a:t>
            </a:r>
          </a:p>
          <a:p>
            <a:pPr lvl="1"/>
            <a:r>
              <a:rPr lang="en-US" sz="3600" dirty="0">
                <a:solidFill>
                  <a:srgbClr val="0064E2"/>
                </a:solidFill>
              </a:rPr>
              <a:t>Change the ribbon!</a:t>
            </a:r>
          </a:p>
          <a:p>
            <a:r>
              <a:rPr lang="en-US" sz="3600" dirty="0">
                <a:latin typeface="Arial"/>
              </a:rPr>
              <a:t>But keep the same Tag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24" y="4114800"/>
            <a:ext cx="3534142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8D79B-0045-0F45-BA3E-FAD7CF58E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5172" t="9687" r="45268" b="8313"/>
          <a:stretch/>
        </p:blipFill>
        <p:spPr bwMode="auto">
          <a:xfrm>
            <a:off x="7239000" y="1903783"/>
            <a:ext cx="1905000" cy="49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5916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2.4|8.2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3.7|12.3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-MKT02517 GSH MASTER Template">
  <a:themeElements>
    <a:clrScheme name="1_G-MKT02517 GSH MAST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-MKT02517 GSH MASTER Templat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-MKT02517 GSH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18326</TotalTime>
  <Words>557</Words>
  <Application>Microsoft Office PowerPoint</Application>
  <PresentationFormat>On-screen Show (4:3)</PresentationFormat>
  <Paragraphs>78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Times</vt:lpstr>
      <vt:lpstr>Times New Roman</vt:lpstr>
      <vt:lpstr>Trebuchet MS</vt:lpstr>
      <vt:lpstr>Wingdings</vt:lpstr>
      <vt:lpstr>Wingdings 2</vt:lpstr>
      <vt:lpstr>Opulent</vt:lpstr>
      <vt:lpstr>1_G-MKT02517 GSH MASTER Template</vt:lpstr>
      <vt:lpstr>Slide</vt:lpstr>
      <vt:lpstr>Triage &amp; Tools  for QTD</vt:lpstr>
      <vt:lpstr>Quarterly Triage Days</vt:lpstr>
      <vt:lpstr>Quarterly Triage Days</vt:lpstr>
      <vt:lpstr>PowerPoint Presentation</vt:lpstr>
      <vt:lpstr>Triage Categories/Ribbons:   ID-MED</vt:lpstr>
      <vt:lpstr>Triage ribbons</vt:lpstr>
      <vt:lpstr>PowerPoint Presentation</vt:lpstr>
      <vt:lpstr>Attach a Ribbon</vt:lpstr>
      <vt:lpstr>Ribbons &amp; tags </vt:lpstr>
      <vt:lpstr>TAGGING PatientS</vt:lpstr>
      <vt:lpstr>TAGGING PatientS</vt:lpstr>
      <vt:lpstr>QTD Tags</vt:lpstr>
      <vt:lpstr>expectations</vt:lpstr>
    </vt:vector>
  </TitlesOfParts>
  <Company>Richard/Schwartz 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SALT Triage &amp; MCI Training</dc:title>
  <dc:creator>Jordan Marsh</dc:creator>
  <cp:lastModifiedBy>DeVore, Kay</cp:lastModifiedBy>
  <cp:revision>413</cp:revision>
  <cp:lastPrinted>2022-08-12T17:30:29Z</cp:lastPrinted>
  <dcterms:created xsi:type="dcterms:W3CDTF">2009-05-26T01:41:37Z</dcterms:created>
  <dcterms:modified xsi:type="dcterms:W3CDTF">2025-07-01T15:52:56Z</dcterms:modified>
</cp:coreProperties>
</file>